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heme/themeOverride7.xml" ContentType="application/vnd.openxmlformats-officedocument.themeOverride+xml"/>
  <Override PartName="/ppt/tags/tag9.xml" ContentType="application/vnd.openxmlformats-officedocument.presentationml.tags+xml"/>
  <Override PartName="/ppt/theme/themeOverride8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3" r:id="rId2"/>
    <p:sldMasterId id="2147483721" r:id="rId3"/>
    <p:sldMasterId id="2147483723" r:id="rId4"/>
  </p:sldMasterIdLst>
  <p:notesMasterIdLst>
    <p:notesMasterId r:id="rId26"/>
  </p:notesMasterIdLst>
  <p:sldIdLst>
    <p:sldId id="1401" r:id="rId5"/>
    <p:sldId id="297" r:id="rId6"/>
    <p:sldId id="268" r:id="rId7"/>
    <p:sldId id="280" r:id="rId8"/>
    <p:sldId id="1399" r:id="rId9"/>
    <p:sldId id="1332" r:id="rId10"/>
    <p:sldId id="1400" r:id="rId11"/>
    <p:sldId id="1329" r:id="rId12"/>
    <p:sldId id="1331" r:id="rId13"/>
    <p:sldId id="1162" r:id="rId14"/>
    <p:sldId id="1312" r:id="rId15"/>
    <p:sldId id="1311" r:id="rId16"/>
    <p:sldId id="1310" r:id="rId17"/>
    <p:sldId id="1309" r:id="rId18"/>
    <p:sldId id="1342" r:id="rId19"/>
    <p:sldId id="1341" r:id="rId20"/>
    <p:sldId id="1307" r:id="rId21"/>
    <p:sldId id="1355" r:id="rId22"/>
    <p:sldId id="263" r:id="rId23"/>
    <p:sldId id="296" r:id="rId24"/>
    <p:sldId id="264" r:id="rId25"/>
  </p:sldIdLst>
  <p:sldSz cx="12192000" cy="68580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6Wdahf/0EPhLpEstXeYSd4S9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Times New Roman"/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323" name="Google Shape;3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4" name="Google Shape;324;p1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:notes"/>
          <p:cNvSpPr txBox="1"/>
          <p:nvPr/>
        </p:nvSpPr>
        <p:spPr>
          <a:xfrm>
            <a:off x="3902075" y="9515475"/>
            <a:ext cx="29845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2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111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4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622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1525" cy="400685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028">
              <a:defRPr/>
            </a:pPr>
            <a:fld id="{53A7D265-0596-8547-A3F3-C24E2E31EC49}" type="slidenum">
              <a:rPr lang="es-ES" smtClean="0">
                <a:solidFill>
                  <a:prstClr val="black"/>
                </a:solidFill>
                <a:latin typeface="Calibri" panose="020F0502020204030204"/>
              </a:rPr>
              <a:pPr defTabSz="920028">
                <a:defRPr/>
              </a:pPr>
              <a:t>7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44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:notes"/>
          <p:cNvSpPr txBox="1">
            <a:spLocks noGrp="1"/>
          </p:cNvSpPr>
          <p:nvPr>
            <p:ph type="body" idx="1"/>
          </p:nvPr>
        </p:nvSpPr>
        <p:spPr>
          <a:xfrm>
            <a:off x="685800" y="4786312"/>
            <a:ext cx="5486400" cy="391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2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7:notes"/>
          <p:cNvSpPr txBox="1"/>
          <p:nvPr/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21</a:t>
            </a:fld>
            <a:endParaRPr/>
          </a:p>
        </p:txBody>
      </p:sp>
      <p:sp>
        <p:nvSpPr>
          <p:cNvPr id="406" name="Google Shape;406;p17:notes"/>
          <p:cNvSpPr txBox="1">
            <a:spLocks noGrp="1"/>
          </p:cNvSpPr>
          <p:nvPr>
            <p:ph type="body" idx="1"/>
          </p:nvPr>
        </p:nvSpPr>
        <p:spPr>
          <a:xfrm>
            <a:off x="688975" y="4821237"/>
            <a:ext cx="5511800" cy="394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7" y="1252537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316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2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0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62025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4B348E6E-8041-2ACD-85FB-0ADD196A2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7" y="5986964"/>
            <a:ext cx="3739812" cy="7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2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71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5"/>
          <p:cNvSpPr txBox="1">
            <a:spLocks noGrp="1"/>
          </p:cNvSpPr>
          <p:nvPr>
            <p:ph type="title"/>
          </p:nvPr>
        </p:nvSpPr>
        <p:spPr>
          <a:xfrm rot="5400000">
            <a:off x="7818438" y="1757363"/>
            <a:ext cx="5697538" cy="30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1"/>
          </p:nvPr>
        </p:nvSpPr>
        <p:spPr>
          <a:xfrm rot="5400000">
            <a:off x="1647031" y="-1215231"/>
            <a:ext cx="5697538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6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5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9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1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6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8331191-22CE-4198-8AF7-54E236BC08EA}"/>
              </a:ext>
            </a:extLst>
          </p:cNvPr>
          <p:cNvSpPr/>
          <p:nvPr userDrawn="1"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5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FF2288-9125-4791-815C-BA1E83D99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2256"/>
            <a:ext cx="12192000" cy="628796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620258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261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 txBox="1">
            <a:spLocks noGrp="1"/>
          </p:cNvSpPr>
          <p:nvPr>
            <p:ph type="title"/>
          </p:nvPr>
        </p:nvSpPr>
        <p:spPr>
          <a:xfrm rot="5400000">
            <a:off x="7281863" y="1830387"/>
            <a:ext cx="5856288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body" idx="1"/>
          </p:nvPr>
        </p:nvSpPr>
        <p:spPr>
          <a:xfrm rot="5400000">
            <a:off x="1720056" y="-837406"/>
            <a:ext cx="5856288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5"/>
          <p:cNvSpPr txBox="1">
            <a:spLocks noGrp="1"/>
          </p:cNvSpPr>
          <p:nvPr>
            <p:ph type="title"/>
          </p:nvPr>
        </p:nvSpPr>
        <p:spPr>
          <a:xfrm rot="5400000">
            <a:off x="7281863" y="1830387"/>
            <a:ext cx="5856288" cy="274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75"/>
          <p:cNvSpPr txBox="1">
            <a:spLocks noGrp="1"/>
          </p:cNvSpPr>
          <p:nvPr>
            <p:ph type="body" idx="1"/>
          </p:nvPr>
        </p:nvSpPr>
        <p:spPr>
          <a:xfrm rot="5400000">
            <a:off x="1720056" y="-837406"/>
            <a:ext cx="5856288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7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7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7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8" name="Google Shape;288;p7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2" name="Google Shape;292;p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3" name="Google Shape;293;p7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7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8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0" name="Google Shape;300;p8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8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2" name="Google Shape;302;p8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8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8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18456"/>
            <a:ext cx="4524375" cy="1097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8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8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/>
        </p:nvSpPr>
        <p:spPr>
          <a:xfrm>
            <a:off x="0" y="0"/>
            <a:ext cx="12192000" cy="1490662"/>
          </a:xfrm>
          <a:prstGeom prst="rect">
            <a:avLst/>
          </a:prstGeom>
          <a:solidFill>
            <a:srgbClr val="005DAA"/>
          </a:solidFill>
          <a:ln w="126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4950" y="5891212"/>
            <a:ext cx="28622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4" r:id="rId9"/>
    <p:sldLayoutId id="2147483735" r:id="rId10"/>
    <p:sldLayoutId id="214748374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4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/>
        </p:nvSpPr>
        <p:spPr>
          <a:xfrm>
            <a:off x="0" y="0"/>
            <a:ext cx="29987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0" y="0"/>
            <a:ext cx="2998787" cy="299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997200" cy="2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3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"/>
          <p:cNvPicPr preferRelativeResize="0"/>
          <p:nvPr/>
        </p:nvPicPr>
        <p:blipFill rotWithShape="1">
          <a:blip r:embed="rId3">
            <a:alphaModFix/>
          </a:blip>
          <a:srcRect r="58033"/>
          <a:stretch/>
        </p:blipFill>
        <p:spPr>
          <a:xfrm>
            <a:off x="4151312" y="4811712"/>
            <a:ext cx="3954462" cy="181451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"/>
          <p:cNvSpPr txBox="1"/>
          <p:nvPr/>
        </p:nvSpPr>
        <p:spPr>
          <a:xfrm>
            <a:off x="0" y="13922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2024-2025</a:t>
            </a:r>
            <a:endParaRPr/>
          </a:p>
        </p:txBody>
      </p:sp>
      <p:sp>
        <p:nvSpPr>
          <p:cNvPr id="329" name="Google Shape;329;p1"/>
          <p:cNvSpPr txBox="1"/>
          <p:nvPr/>
        </p:nvSpPr>
        <p:spPr>
          <a:xfrm>
            <a:off x="0" y="3919537"/>
            <a:ext cx="121920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"/>
              <a:buNone/>
            </a:pPr>
            <a:r>
              <a:rPr lang="en-US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TARRAGONA</a:t>
            </a:r>
            <a:r>
              <a:rPr lang="en-US" sz="35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2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-US" sz="3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OCTUBRE</a:t>
            </a:r>
            <a:r>
              <a:rPr lang="en-US" sz="3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2024</a:t>
            </a:r>
            <a:endParaRPr dirty="0"/>
          </a:p>
        </p:txBody>
      </p:sp>
      <p:sp>
        <p:nvSpPr>
          <p:cNvPr id="330" name="Google Shape;330;p1"/>
          <p:cNvSpPr txBox="1"/>
          <p:nvPr/>
        </p:nvSpPr>
        <p:spPr>
          <a:xfrm>
            <a:off x="0" y="1965325"/>
            <a:ext cx="12192000" cy="11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200"/>
              <a:buFont typeface="Open Sans"/>
              <a:buNone/>
            </a:pPr>
            <a:r>
              <a:rPr lang="en-US" sz="72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SUBVENCIONES</a:t>
            </a:r>
            <a:endParaRPr sz="7200" dirty="0"/>
          </a:p>
        </p:txBody>
      </p:sp>
      <p:sp>
        <p:nvSpPr>
          <p:cNvPr id="331" name="Google Shape;331;p1"/>
          <p:cNvSpPr txBox="1"/>
          <p:nvPr/>
        </p:nvSpPr>
        <p:spPr>
          <a:xfrm>
            <a:off x="0" y="3051175"/>
            <a:ext cx="12192000" cy="78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 dirty="0"/>
          </a:p>
        </p:txBody>
      </p:sp>
      <p:sp>
        <p:nvSpPr>
          <p:cNvPr id="332" name="Google Shape;332;p1"/>
          <p:cNvSpPr txBox="1"/>
          <p:nvPr/>
        </p:nvSpPr>
        <p:spPr>
          <a:xfrm>
            <a:off x="3721100" y="6037262"/>
            <a:ext cx="2790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494" y="2595999"/>
            <a:ext cx="11381424" cy="16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91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" y="1596947"/>
            <a:ext cx="106108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8381" y="3579658"/>
            <a:ext cx="101536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55224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5913" y="1615761"/>
            <a:ext cx="9251950" cy="210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4137" y="3744034"/>
            <a:ext cx="9483726" cy="212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215127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1560857"/>
            <a:ext cx="8931275" cy="201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3668409"/>
            <a:ext cx="9118716" cy="20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2560E45D-5166-BDCD-86A7-D3A629DA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</p:spPr>
        <p:txBody>
          <a:bodyPr/>
          <a:lstStyle/>
          <a:p>
            <a:pPr algn="ctr"/>
            <a:r>
              <a:rPr lang="es" sz="3600" b="1" dirty="0">
                <a:solidFill>
                  <a:schemeClr val="bg1"/>
                </a:solidFill>
              </a:rPr>
              <a:t>IMPLEMENTA UN PROYECTO EXITOSO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9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PLANTILLAS BORRADOR 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8352" y="1622326"/>
            <a:ext cx="3524280" cy="403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450" y="1622325"/>
            <a:ext cx="3796239" cy="374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7108B9-91E3-F09F-8D12-A7441C6E4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897" y="1622326"/>
            <a:ext cx="3199303" cy="403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16">
            <a:extLst>
              <a:ext uri="{FF2B5EF4-FFF2-40B4-BE49-F238E27FC236}">
                <a16:creationId xmlns:a16="http://schemas.microsoft.com/office/drawing/2014/main" id="{A94BE24B-9751-813D-47E2-CE9E0143D36A}"/>
              </a:ext>
            </a:extLst>
          </p:cNvPr>
          <p:cNvSpPr txBox="1"/>
          <p:nvPr/>
        </p:nvSpPr>
        <p:spPr>
          <a:xfrm>
            <a:off x="6096000" y="5769781"/>
            <a:ext cx="4635500" cy="90024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square">
            <a:spAutoFit/>
          </a:bodyPr>
          <a:lstStyle/>
          <a:p>
            <a:pPr algn="ctr"/>
            <a:endParaRPr lang="es-ES" sz="105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IMPORTANTE:</a:t>
            </a:r>
          </a:p>
          <a:p>
            <a:pPr algn="ctr"/>
            <a:endParaRPr lang="es-E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LFR aporta el 80% de los FDD aportados por los Distritos.</a:t>
            </a:r>
            <a:endParaRPr lang="es-E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0748711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CICLO DE UNA SUBVENCIÓN GLOBAL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4209" y="1525640"/>
            <a:ext cx="9603581" cy="424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4868351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s" sz="3600" b="1" dirty="0">
                <a:solidFill>
                  <a:schemeClr val="bg1"/>
                </a:solidFill>
              </a:rPr>
              <a:t>CENTRO DE SUBVENCIONES ROTARY</a:t>
            </a:r>
            <a:endParaRPr lang="es" sz="3600" b="1" i="0" u="none" baseline="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1576386"/>
            <a:ext cx="6510232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3783009" y="5888591"/>
            <a:ext cx="2841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https://grants.rotary.org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CA7F80-5C12-D29F-9F46-9D2B64F6D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2883240"/>
            <a:ext cx="4795811" cy="39747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85538E-EF7C-9375-A59C-31E8449B2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999" y="1510521"/>
            <a:ext cx="4706911" cy="137271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6318903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295275" y="1396994"/>
            <a:ext cx="11601450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s" sz="54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ACTIVIDAD: (20’)</a:t>
            </a:r>
          </a:p>
          <a:p>
            <a:pPr algn="ctr" rtl="0"/>
            <a:endParaRPr lang="es" sz="5400" b="1" i="0" u="none" baseline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 rtl="0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Ejemplo práctico de un </a:t>
            </a:r>
          </a:p>
          <a:p>
            <a:pPr algn="ctr" rtl="0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Proyecto Global</a:t>
            </a:r>
            <a:r>
              <a:rPr lang="es" sz="5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s" sz="5400" b="1" i="0" u="none" baseline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17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C09D-5036-5F43-9FD8-2BC00CA1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295275" y="1396994"/>
            <a:ext cx="11601450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s" sz="54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ACTIVIDAD: (10’)</a:t>
            </a:r>
          </a:p>
          <a:p>
            <a:pPr algn="ctr" rtl="0"/>
            <a:endParaRPr lang="es" sz="5400" b="1" i="0" u="none" baseline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 rtl="0"/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Conclusiones</a:t>
            </a:r>
            <a:r>
              <a:rPr lang="es" sz="5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</a:t>
            </a:r>
            <a:endParaRPr lang="es" sz="5400" b="1" i="0" u="none" baseline="0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8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700" y="1397000"/>
            <a:ext cx="5627687" cy="473551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6"/>
          <p:cNvSpPr txBox="1"/>
          <p:nvPr/>
        </p:nvSpPr>
        <p:spPr>
          <a:xfrm>
            <a:off x="3187700" y="1397000"/>
            <a:ext cx="5627687" cy="372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n-US" sz="5400" b="1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¿PREGUNTAS?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3">
            <a:extLst>
              <a:ext uri="{FF2B5EF4-FFF2-40B4-BE49-F238E27FC236}">
                <a16:creationId xmlns:a16="http://schemas.microsoft.com/office/drawing/2014/main" id="{E7CAF8F2-DB24-3348-9C8B-13FC6C0E9164}"/>
              </a:ext>
            </a:extLst>
          </p:cNvPr>
          <p:cNvSpPr txBox="1">
            <a:spLocks/>
          </p:cNvSpPr>
          <p:nvPr/>
        </p:nvSpPr>
        <p:spPr>
          <a:xfrm>
            <a:off x="1292802" y="4481174"/>
            <a:ext cx="5320147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" sz="48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Frutiger 75 Black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ÁREAS DE INTERÉS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1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oogle Shape;3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831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A526B4-D541-A844-BBDB-11AFBEC298ED}"/>
              </a:ext>
            </a:extLst>
          </p:cNvPr>
          <p:cNvSpPr txBox="1"/>
          <p:nvPr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rtl="0"/>
            <a:r>
              <a:rPr lang="es" sz="54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MUCHAS GRACIAS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986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1833562"/>
            <a:ext cx="10904537" cy="318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365A773-645A-AB67-C32A-3C1015AF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SUBVENCIONES PARA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PROYECTOS DISTRITALES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2B5665EB-C31A-0AD5-81E0-95AF1B6ACF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9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FORMULARIOS Y FECHAS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3211D5-8A25-6618-F796-F67F7774E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1767661"/>
            <a:ext cx="3822700" cy="4980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D3547E-F542-B2D3-0137-4218D81AC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435" y="1767661"/>
            <a:ext cx="3810330" cy="4976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2291FA5C-CA13-4033-21C2-FF0695C93FC6}"/>
              </a:ext>
            </a:extLst>
          </p:cNvPr>
          <p:cNvSpPr txBox="1"/>
          <p:nvPr/>
        </p:nvSpPr>
        <p:spPr>
          <a:xfrm>
            <a:off x="190006" y="1767661"/>
            <a:ext cx="3505859" cy="3947234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  <a:bevelB/>
          </a:sp3d>
        </p:spPr>
        <p:txBody>
          <a:bodyPr wrap="square">
            <a:spAutoFit/>
          </a:bodyPr>
          <a:lstStyle/>
          <a:p>
            <a:pPr algn="ctr"/>
            <a:endParaRPr lang="es-ES" sz="105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Abierto el plazo para la Petición de Subvenciones Distritales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31/10/24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es-E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Requisitos:</a:t>
            </a:r>
          </a:p>
          <a:p>
            <a:r>
              <a:rPr lang="es-ES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Máximo 2 Proyectos per Club.</a:t>
            </a:r>
          </a:p>
          <a:p>
            <a:pPr lvl="1"/>
            <a:endParaRPr lang="es-E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Antes del envío de la petición de Subvención 24/25 es necesario e</a:t>
            </a:r>
            <a:r>
              <a:rPr lang="es-E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ntregar los informes finales de la subvención Distrital 23/24.</a:t>
            </a:r>
          </a:p>
          <a:p>
            <a:pPr lvl="1"/>
            <a:endParaRPr lang="es-ES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Certificar el Club 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asistiendo a los Seminarios de formación y entregando el Memorando).</a:t>
            </a:r>
          </a:p>
        </p:txBody>
      </p:sp>
    </p:spTree>
    <p:extLst>
      <p:ext uri="{BB962C8B-B14F-4D97-AF65-F5344CB8AC3E}">
        <p14:creationId xmlns:p14="http://schemas.microsoft.com/office/powerpoint/2010/main" val="378075490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PAUTAS PARA RECIBIR FINANCIACIÓN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277" y="1555136"/>
            <a:ext cx="334741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3391" y="1555136"/>
            <a:ext cx="335579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35C44B-E300-0A74-4C6A-B40D2BDDA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284" y="1555136"/>
            <a:ext cx="3355799" cy="43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00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3">
            <a:extLst>
              <a:ext uri="{FF2B5EF4-FFF2-40B4-BE49-F238E27FC236}">
                <a16:creationId xmlns:a16="http://schemas.microsoft.com/office/drawing/2014/main" id="{1759BA43-194D-4E44-87F1-86A29BFDB6F1}"/>
              </a:ext>
            </a:extLst>
          </p:cNvPr>
          <p:cNvSpPr txBox="1">
            <a:spLocks/>
          </p:cNvSpPr>
          <p:nvPr/>
        </p:nvSpPr>
        <p:spPr>
          <a:xfrm>
            <a:off x="0" y="2381442"/>
            <a:ext cx="12191999" cy="209973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SUBVENCIONES PARA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5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PROYECTOS GLOBALES</a:t>
            </a:r>
            <a:b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F7A81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" sz="3500" b="0" i="0" u="none" strike="noStrike" kern="1200" cap="none" spc="0" normalizeH="0" baseline="0" noProof="0" dirty="0">
              <a:ln>
                <a:noFill/>
              </a:ln>
              <a:solidFill>
                <a:srgbClr val="F7A81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9309923B-462D-8247-8F7B-ED66A80DA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41" y="4079474"/>
            <a:ext cx="2437588" cy="2447261"/>
          </a:xfrm>
          <a:prstGeom prst="rect">
            <a:avLst/>
          </a:prstGeom>
          <a:effectLst/>
        </p:spPr>
      </p:pic>
      <p:pic>
        <p:nvPicPr>
          <p:cNvPr id="2" name="Google Shape;375;p9">
            <a:extLst>
              <a:ext uri="{FF2B5EF4-FFF2-40B4-BE49-F238E27FC236}">
                <a16:creationId xmlns:a16="http://schemas.microsoft.com/office/drawing/2014/main" id="{2B5665EB-C31A-0AD5-81E0-95AF1B6ACF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372" y="358504"/>
            <a:ext cx="8032571" cy="23674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87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0B039D68-B3B4-D978-2A3D-88BF3812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ANTES QUE NADA… INFORMATE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A2A7B3-D304-1633-35F3-8C3363C92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1" y="1557180"/>
            <a:ext cx="3138596" cy="42757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C9904D-11BC-521F-CA09-33F256037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900" y="1744031"/>
            <a:ext cx="5410199" cy="49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9947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686" y="1557631"/>
            <a:ext cx="334634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67" y="1557631"/>
            <a:ext cx="335318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3962" y="1557631"/>
            <a:ext cx="336052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ítulo 6">
            <a:extLst>
              <a:ext uri="{FF2B5EF4-FFF2-40B4-BE49-F238E27FC236}">
                <a16:creationId xmlns:a16="http://schemas.microsoft.com/office/drawing/2014/main" id="{45A23378-D003-3D46-F6B6-CCA11C2D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1800"/>
            <a:ext cx="12190412" cy="627062"/>
          </a:xfrm>
        </p:spPr>
        <p:txBody>
          <a:bodyPr/>
          <a:lstStyle/>
          <a:p>
            <a:pPr algn="ctr"/>
            <a:r>
              <a:rPr lang="es-ES" sz="4200" b="1" dirty="0">
                <a:solidFill>
                  <a:schemeClr val="bg1"/>
                </a:solidFill>
              </a:rPr>
              <a:t>ANTES QUE NADA… INFORMATE</a:t>
            </a:r>
          </a:p>
        </p:txBody>
      </p:sp>
    </p:spTree>
    <p:extLst>
      <p:ext uri="{BB962C8B-B14F-4D97-AF65-F5344CB8AC3E}">
        <p14:creationId xmlns:p14="http://schemas.microsoft.com/office/powerpoint/2010/main" val="3865376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Tema de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183</Words>
  <Application>Microsoft Office PowerPoint</Application>
  <PresentationFormat>Panorámica</PresentationFormat>
  <Paragraphs>53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Frutiger 75 Black</vt:lpstr>
      <vt:lpstr>Arial</vt:lpstr>
      <vt:lpstr>Calibri</vt:lpstr>
      <vt:lpstr>Open Sans</vt:lpstr>
      <vt:lpstr>Times New Roman</vt:lpstr>
      <vt:lpstr>Tema de Office</vt:lpstr>
      <vt:lpstr>Tema de Office</vt:lpstr>
      <vt:lpstr>4_Tema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FORMULARIOS Y FECHAS</vt:lpstr>
      <vt:lpstr>PAUTAS PARA RECIBIR FINANCIACIÓN</vt:lpstr>
      <vt:lpstr>Presentación de PowerPoint</vt:lpstr>
      <vt:lpstr>ANTES QUE NADA… INFORMATE</vt:lpstr>
      <vt:lpstr>ANTES QUE NADA… INFORMATE</vt:lpstr>
      <vt:lpstr>IMPLEMENTA UN PROYECTO EXITOSO</vt:lpstr>
      <vt:lpstr>IMPLEMENTA UN PROYECTO EXITOSO</vt:lpstr>
      <vt:lpstr>IMPLEMENTA UN PROYECTO EXITOSO</vt:lpstr>
      <vt:lpstr>IMPLEMENTA UN PROYECTO EXITOSO</vt:lpstr>
      <vt:lpstr>PLANTILLAS BORRADOR </vt:lpstr>
      <vt:lpstr>CICLO DE UNA SUBVENCIÓN GLOBAL</vt:lpstr>
      <vt:lpstr>CENTRO DE SUBVENCIONES ROTARY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Carles Rovira Vives</dc:creator>
  <cp:lastModifiedBy>Manuel Ruiz Ortiz</cp:lastModifiedBy>
  <cp:revision>23</cp:revision>
  <dcterms:created xsi:type="dcterms:W3CDTF">1601-01-01T00:00:00Z</dcterms:created>
  <dcterms:modified xsi:type="dcterms:W3CDTF">2024-10-26T04:51:24Z</dcterms:modified>
</cp:coreProperties>
</file>